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Source Sans Pr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SourceSansPro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SourceSansPro-italic.fntdata"/><Relationship Id="rId16" Type="http://schemas.openxmlformats.org/officeDocument/2006/relationships/slide" Target="slides/slide12.xml"/><Relationship Id="rId38" Type="http://schemas.openxmlformats.org/officeDocument/2006/relationships/font" Target="fonts/SourceSansPr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4.jp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5096" r="0" t="0"/>
          <a:stretch/>
        </p:blipFill>
        <p:spPr>
          <a:xfrm>
            <a:off x="0" y="0"/>
            <a:ext cx="7320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6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6212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118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63" name="Shape 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8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719" l="0" r="0" t="45946"/>
          <a:stretch/>
        </p:blipFill>
        <p:spPr>
          <a:xfrm>
            <a:off x="0" y="0"/>
            <a:ext cx="6429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idx="2"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2">
            <a:alphaModFix/>
          </a:blip>
          <a:srcRect b="0" l="27864" r="0" t="0"/>
          <a:stretch/>
        </p:blipFill>
        <p:spPr>
          <a:xfrm>
            <a:off x="0" y="0"/>
            <a:ext cx="5565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idx="2"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Blu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30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rast Blu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SzPts val="14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lement Title &amp; Body Blu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2">
            <a:alphaModFix/>
          </a:blip>
          <a:srcRect b="79428" l="0" r="0" t="0"/>
          <a:stretch/>
        </p:blipFill>
        <p:spPr>
          <a:xfrm>
            <a:off x="0" y="0"/>
            <a:ext cx="9144000" cy="1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11699" y="196120"/>
            <a:ext cx="616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3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91295"/>
            <a:ext cx="8437200" cy="25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29260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3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2" type="title"/>
          </p:nvPr>
        </p:nvSpPr>
        <p:spPr>
          <a:xfrm>
            <a:off x="311700" y="20978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3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d Value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ctrTitle"/>
          </p:nvPr>
        </p:nvSpPr>
        <p:spPr>
          <a:xfrm>
            <a:off x="554250" y="26756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42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554250" y="3649025"/>
            <a:ext cx="7772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1" i="0" sz="22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descr="seperator_logo.png" id="111" name="Shape 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557706"/>
            <a:ext cx="9144000" cy="5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e Colum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descr="Visma_Logo_Screen.png" id="114" name="Shape 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4525" y="4724425"/>
            <a:ext cx="1099500" cy="2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 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8 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22" name="Shape 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719" l="0" r="0" t="45946"/>
          <a:stretch/>
        </p:blipFill>
        <p:spPr>
          <a:xfrm>
            <a:off x="0" y="0"/>
            <a:ext cx="642937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e Column 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None/>
              <a:defRPr/>
            </a:lvl1pPr>
            <a:lvl2pPr lvl="1" rtl="0">
              <a:spcBef>
                <a:spcPts val="0"/>
              </a:spcBef>
              <a:buSzPts val="1400"/>
              <a:buNone/>
              <a:defRPr/>
            </a:lvl2pPr>
            <a:lvl3pPr lvl="2" rtl="0">
              <a:spcBef>
                <a:spcPts val="0"/>
              </a:spcBef>
              <a:buSzPts val="1400"/>
              <a:buNone/>
              <a:defRPr/>
            </a:lvl3pPr>
            <a:lvl4pPr lvl="3" rtl="0">
              <a:spcBef>
                <a:spcPts val="0"/>
              </a:spcBef>
              <a:buSzPts val="1400"/>
              <a:buNone/>
              <a:defRPr/>
            </a:lvl4pPr>
            <a:lvl5pPr lvl="4" rtl="0">
              <a:spcBef>
                <a:spcPts val="0"/>
              </a:spcBef>
              <a:buSzPts val="1400"/>
              <a:buNone/>
              <a:defRPr/>
            </a:lvl5pPr>
            <a:lvl6pPr lvl="5" rtl="0">
              <a:spcBef>
                <a:spcPts val="0"/>
              </a:spcBef>
              <a:buSzPts val="1400"/>
              <a:buNone/>
              <a:defRPr/>
            </a:lvl6pPr>
            <a:lvl7pPr lvl="6" rtl="0">
              <a:spcBef>
                <a:spcPts val="0"/>
              </a:spcBef>
              <a:buSzPts val="1400"/>
              <a:buNone/>
              <a:defRPr/>
            </a:lvl7pPr>
            <a:lvl8pPr lvl="7" rtl="0">
              <a:spcBef>
                <a:spcPts val="0"/>
              </a:spcBef>
              <a:buSzPts val="1400"/>
              <a:buNone/>
              <a:defRPr/>
            </a:lvl8pPr>
            <a:lvl9pPr lvl="8" rtl="0">
              <a:spcBef>
                <a:spcPts val="0"/>
              </a:spcBef>
              <a:buSzPts val="1400"/>
              <a:buNone/>
              <a:defRPr/>
            </a:lvl9pPr>
          </a:lstStyle>
          <a:p/>
        </p:txBody>
      </p:sp>
      <p:pic>
        <p:nvPicPr>
          <p:cNvPr descr="Visma_Logo_Screen.png" id="130" name="Shape 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525" y="4724425"/>
            <a:ext cx="1099374" cy="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None/>
              <a:defRPr sz="1800"/>
            </a:lvl1pPr>
            <a:lvl2pPr lvl="1" rtl="0">
              <a:spcBef>
                <a:spcPts val="0"/>
              </a:spcBef>
              <a:buSzPts val="1200"/>
              <a:buNone/>
              <a:defRPr sz="1800"/>
            </a:lvl2pPr>
            <a:lvl3pPr lvl="2" rtl="0">
              <a:spcBef>
                <a:spcPts val="0"/>
              </a:spcBef>
              <a:buSzPts val="1200"/>
              <a:buNone/>
              <a:defRPr sz="1800"/>
            </a:lvl3pPr>
            <a:lvl4pPr lvl="3" rtl="0">
              <a:spcBef>
                <a:spcPts val="0"/>
              </a:spcBef>
              <a:buSzPts val="1200"/>
              <a:buNone/>
              <a:defRPr/>
            </a:lvl4pPr>
            <a:lvl5pPr lvl="4" rtl="0">
              <a:spcBef>
                <a:spcPts val="0"/>
              </a:spcBef>
              <a:buSzPts val="1200"/>
              <a:buNone/>
              <a:defRPr/>
            </a:lvl5pPr>
            <a:lvl6pPr lvl="5" rtl="0">
              <a:spcBef>
                <a:spcPts val="0"/>
              </a:spcBef>
              <a:buSzPts val="1400"/>
              <a:buNone/>
              <a:defRPr/>
            </a:lvl6pPr>
            <a:lvl7pPr lvl="6" rtl="0">
              <a:spcBef>
                <a:spcPts val="0"/>
              </a:spcBef>
              <a:buSzPts val="1200"/>
              <a:buNone/>
              <a:defRPr/>
            </a:lvl7pPr>
            <a:lvl8pPr lvl="7" rtl="0">
              <a:spcBef>
                <a:spcPts val="0"/>
              </a:spcBef>
              <a:buSzPts val="1200"/>
              <a:buNone/>
              <a:defRPr/>
            </a:lvl8pPr>
            <a:lvl9pPr lvl="8" rtl="0">
              <a:spcBef>
                <a:spcPts val="0"/>
              </a:spcBef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Centered 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6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3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028950" y="4767263"/>
            <a:ext cx="215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5438273" y="4772105"/>
            <a:ext cx="152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 0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b="0" l="12456" r="0" t="0"/>
          <a:stretch/>
        </p:blipFill>
        <p:spPr>
          <a:xfrm>
            <a:off x="0" y="0"/>
            <a:ext cx="6753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type="ctrTitle"/>
          </p:nvPr>
        </p:nvSpPr>
        <p:spPr>
          <a:xfrm>
            <a:off x="3916375" y="1491850"/>
            <a:ext cx="49428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6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32" name="Shape 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22600" r="0" t="0"/>
          <a:stretch/>
        </p:blipFill>
        <p:spPr>
          <a:xfrm>
            <a:off x="1" y="0"/>
            <a:ext cx="5971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ctrTitle"/>
          </p:nvPr>
        </p:nvSpPr>
        <p:spPr>
          <a:xfrm>
            <a:off x="3870674" y="1491850"/>
            <a:ext cx="49884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6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3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b="0" l="44503" r="0" t="0"/>
          <a:stretch/>
        </p:blipFill>
        <p:spPr>
          <a:xfrm>
            <a:off x="0" y="0"/>
            <a:ext cx="4281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type="ctrTitle"/>
          </p:nvPr>
        </p:nvSpPr>
        <p:spPr>
          <a:xfrm>
            <a:off x="3890250" y="1491850"/>
            <a:ext cx="49689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6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44" name="Shape 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4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 b="0" l="13096" r="0" t="0"/>
          <a:stretch/>
        </p:blipFill>
        <p:spPr>
          <a:xfrm>
            <a:off x="0" y="0"/>
            <a:ext cx="7946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>
            <p:ph type="ctrTitle"/>
          </p:nvPr>
        </p:nvSpPr>
        <p:spPr>
          <a:xfrm>
            <a:off x="3785824" y="1491850"/>
            <a:ext cx="50733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50" name="Shape 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5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27230" r="0" t="0"/>
          <a:stretch/>
        </p:blipFill>
        <p:spPr>
          <a:xfrm>
            <a:off x="-2" y="0"/>
            <a:ext cx="6164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>
            <p:ph type="ctrTitle"/>
          </p:nvPr>
        </p:nvSpPr>
        <p:spPr>
          <a:xfrm>
            <a:off x="3831524" y="1491850"/>
            <a:ext cx="50277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CA"/>
              </a:buClr>
              <a:buSzPts val="1400"/>
              <a:buFont typeface="Source Sans Pro"/>
              <a:buNone/>
              <a:defRPr b="0" i="0" sz="3200" u="none" cap="none" strike="noStrike">
                <a:solidFill>
                  <a:srgbClr val="007AC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rtl="0" algn="r">
              <a:spcBef>
                <a:spcPts val="0"/>
              </a:spcBef>
              <a:buClr>
                <a:srgbClr val="434343"/>
              </a:buClr>
              <a:buSzPts val="1400"/>
              <a:buFont typeface="Source Sans Pro"/>
              <a:buNone/>
              <a:defRPr sz="52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0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56" name="Shape 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2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SzPts val="14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8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" name="Shape 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06600" y="4611499"/>
            <a:ext cx="1173000" cy="439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Nuolatinis integravimas</a:t>
            </a:r>
          </a:p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2017-12-11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Konfigūracijos valdymas 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Kas skiriasi tarp aplinkų turi buti užfiksuota sistemos konfiguracijoje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Slaptažodžiai ir kita jautri informacija neturėtų būti saugoma kartu su kodu!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Konfigūracijos įterpimo tipai: konstravimo, pakavimo, diegimo, veikimo metu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Konfigūracija gali būti gaunama iš DB, failų, registrų ar web servisų.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Kode skirtingi šaltiniai turėtų būti paslėpti po abstrakcija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lang="en"/>
              <a:t>Konfigūracija kaip ir kodas turėtų būti versijuojama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Nuolatinis integravimas (</a:t>
            </a:r>
            <a:r>
              <a:rPr lang="en"/>
              <a:t>Continuous</a:t>
            </a:r>
            <a:r>
              <a:rPr lang="en"/>
              <a:t> integration, CI)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Tai tokia programavimo praktika, kurios metu stengiamasi integruoti komandos parašytą kodą kaip įmanoma dažniau (bent kelis kartus per dieną)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Reikalavimai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Versijavimo sistema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Automatizuotas konstravimas (build)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Komandos susitarimas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CI būtinos sąlygos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Reguliarus kodo įtraukimas į versijavimo sistemą ( Check in regularly)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Visapusiškai automatizuoti testai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Trumpas konstravimo ir testavimo procesas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lang="en"/>
              <a:t>Tvarkinga programavimo aplinka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CI esminės praktikos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Neįtraukti neveikiančio / konstravimą griaunančio kodo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Prieš einant namo nepalikti neveikiančio build’o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Automatizuotų testų leidimas prieš įtraukiant kodą į versijavimo repozitoriją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Prieš pradedant naują užduotį palaukti, kol baigs vykdytis testų leidimas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Limituoti laiką, skirtą sistemos sutvarkymui prieš revizijos atstatymą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Visą laiką būti pasiruošusiam grąžinti sistemą į prieš tai buvusią reviziją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Neišjunginėti neveikiančių testų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Prisiimti atsakomybę dėl nugriautos sistemos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Test driven development (TDD)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Papildomos praktikos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Sistemos atitikimo architektūrai verifikavimas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Lėtai veikiančių testų tikrinimas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Kodo įspėjimų, atitikimo nustatytam stiliui verifikavimas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Kodo refaktoringas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Nuolatinio integravimo serveriai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Dedikuota programinė įranga, kuri palengvina nuolatinį integravimą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Galimi variantai: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Teamcity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Jenkins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Team Foundation Server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Bamboo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Travis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276" y="2959101"/>
            <a:ext cx="2313353" cy="71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9717" y="2959101"/>
            <a:ext cx="1921948" cy="5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2767" y="3821059"/>
            <a:ext cx="2512022" cy="54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1127" y="3990348"/>
            <a:ext cx="1997974" cy="5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0280" y="1919424"/>
            <a:ext cx="896161" cy="87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Serverių pavyzdžiai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0" y="1130825"/>
            <a:ext cx="4688350" cy="35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975" y="1130825"/>
            <a:ext cx="4658100" cy="33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Diegimo grandinė (Deployment pipeline)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11700" y="1152475"/>
            <a:ext cx="3183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Etapais išskaidytas ir automatizuotas procesas, kuris padeda kodui pasiekti galutinį vartotoją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025" y="1017725"/>
            <a:ext cx="5487300" cy="393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Pagrindiniai etapai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Kodo</a:t>
            </a:r>
            <a:r>
              <a:rPr lang="en"/>
              <a:t> - įvertina, kad sistema veikia techniniam lygmenyje (kompiliuojasi, veikia unit testai, praeina statinę analizę)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Automatizuotų priėmimo (acceptance) testų</a:t>
            </a:r>
            <a:r>
              <a:rPr lang="en"/>
              <a:t> - įvertina, kad sistema veikia funkciniame ir nefunkciniame lygmenyje, veikimas atitinka reikalavimus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Rankinio testavimo</a:t>
            </a:r>
            <a:r>
              <a:rPr lang="en"/>
              <a:t> - įvertinama sistemos naudingumas vartotojui, patikrinama, ar nėra klaidų, kurios buvo nerastos automatizuotų testų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b="1" lang="en"/>
              <a:t>Išleidimo</a:t>
            </a:r>
            <a:r>
              <a:rPr lang="en"/>
              <a:t> - sistema įdiegama į vartotojui pasiekiamą aplinką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Grandinėje taikomos praktikos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</a:t>
            </a:r>
            <a:r>
              <a:rPr lang="en"/>
              <a:t>istemą k</a:t>
            </a:r>
            <a:r>
              <a:rPr lang="en"/>
              <a:t>onstruoti vieną kartą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Toks pat diegimas į visas aplinkas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Smoke testų vykdymas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Diegimas į produkcijai identišką aplinką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Kiekvienas pakeitimas kode turėtų paleisti diegimo grandinę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lang="en"/>
              <a:t>Grandinė turi būti stabdoma, jei sėkmingai neužbaigiamas kuris nors iš etapų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292604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2" type="title"/>
          </p:nvPr>
        </p:nvSpPr>
        <p:spPr>
          <a:xfrm>
            <a:off x="311700" y="209784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Literatūra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400" y="865304"/>
            <a:ext cx="3005332" cy="3973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Programinės įrangos konstravimas (Building)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Build is, the construction of something that has an observable and tangible result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Build is the process of taking all source code files that make up an application and compiling them into build artifacts, such as binaries or executables.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Konstravimo įrankiai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Make (c)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Apache Ant (any language)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Gradle (Java, Android)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Apache Maven (Java)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MSBuild (.net)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Rake (ruby)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Phing (php)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Grunt (Javascript)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Gulp (Javascript)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Konstravimo skriptas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Aprašomas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 pačia programavimo kalba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XML / YAML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lang="en"/>
              <a:t>Domenui specifine kalba (Domain scripting language)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Tipiniai veiksmai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Kodo kompiliavimas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Failų / resursų paruošimas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Pakavimas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Konfigūracijos paruošimas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lang="en"/>
              <a:t>Automatizuotų testų leidimas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Skripto pavyzdžiai (ant)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b="9893" l="0" r="11197" t="0"/>
          <a:stretch/>
        </p:blipFill>
        <p:spPr>
          <a:xfrm>
            <a:off x="4478425" y="306500"/>
            <a:ext cx="4247351" cy="427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Skripto pavyzdžiai (gulp / javasript)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125" y="1017718"/>
            <a:ext cx="3667175" cy="367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Kodo diegimo skriptas (ansible)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276" y="1152475"/>
            <a:ext cx="4128698" cy="353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Nuolatinis pristatymas (continuous delivery)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Programinės įrangos kūrimo principas, kurio metu komandos kuria vertingą funkcionalumą trumpomis iteracijomis ir jis iškart gali būti išleistas vartotojams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Nauda: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Pagreitinti išleidimai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Greitesnis grįžtamasis ryšys iš vartotojų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Mažiau klaidų, o esamos ištaisomos greičiau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Reikalavimai procesui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Automatizuoti testai</a:t>
            </a:r>
            <a:r>
              <a:rPr lang="en"/>
              <a:t> (unit, integration, acceptance, smoke)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Pasikeitimai programavime: waterfall vs agile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Automatinis / vieno mygtuko diegimas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Greiti atstatymai (fast rollback)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Daliniai išleidimai (partial rollout)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Funkcionalumo jungikliai (feature toggling)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Funkcionalumo jungikliai (feature toggling)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152475"/>
            <a:ext cx="43674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Skirti įjungti / išjungti tam tikrą funkcionalumą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Kanarėlės išleidimai (canary)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A / B testavimas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0" l="0" r="0" t="9567"/>
          <a:stretch/>
        </p:blipFill>
        <p:spPr>
          <a:xfrm>
            <a:off x="4679025" y="1045100"/>
            <a:ext cx="4300499" cy="36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Programinės įrangos stebėjimas (monitoring)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Nėra programinės įrangos be klaidų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Sistemos neveikimas gali būti labai brangus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Greitai galima aptikti problemas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Klaidos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Prastas veikimas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 mažai resursų</a:t>
            </a:r>
          </a:p>
          <a:p>
            <a:pPr indent="-317500" lvl="1" marL="914400">
              <a:spcBef>
                <a:spcPts val="0"/>
              </a:spcBef>
              <a:buSzPts val="1400"/>
              <a:buChar char="-"/>
            </a:pPr>
            <a:r>
              <a:rPr lang="en"/>
              <a:t>Įžvalgos patobulinimams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4294967295" type="title"/>
          </p:nvPr>
        </p:nvSpPr>
        <p:spPr>
          <a:xfrm>
            <a:off x="311700" y="209784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Šiandien paskaitoje nagrinėsime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Software release [programinės įrangos išleidimas]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Software build [programinės įrangos konstravimas]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Continuous Integration [nuolatinis integravimas]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Deployment [diegimas]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Continuous Delivery [nuolatinis pristatymas]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Application monitoring [sistemų stebėjimas]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Duomenų analizė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Automatiniai įspėjimai (email, sms, chat, dashboard)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Anomalijų radimas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Profiliavimas (profiling)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Vartotojų stebėsena (google analytics)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00" y="2698100"/>
            <a:ext cx="3193788" cy="16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377" y="2698100"/>
            <a:ext cx="4067748" cy="171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Įgyvendinimas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Vienas populersnių įrankių šiai dienai ELK (elastic + logstash + kibana)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913" y="1601425"/>
            <a:ext cx="6866174" cy="30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Kibana dashboard</a:t>
            </a:r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25" y="1434450"/>
            <a:ext cx="5348574" cy="29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575" y="545487"/>
            <a:ext cx="5239200" cy="27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Progaminės įrangos išleidimas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Suteikia vartotojams / klientams reikiamos kokybės vertę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Neišleistas kodas - bevertis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Tikslas - turėti greitą, patikimą, dažną ir nuspėjamą kodo išleidimo procesą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Dažni naujų versijų išleidimai apima mažus pakeitimus kode, kurie sumažina klaidų tikimybę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Dažnai pasitaikantys  išleidimo anti pattern’ai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Programinės įrangos diegimas rankiniu būdu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Nepastovios diegimo procedūros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Dažni versijų atstatymai (roll back)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 išleidimo nebeveikianti produkcijos (</a:t>
            </a:r>
            <a:r>
              <a:rPr lang="en"/>
              <a:t>production</a:t>
            </a:r>
            <a:r>
              <a:rPr lang="en"/>
              <a:t>) aplinka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Priklausomybė nuo kelių žmonių, žinančių diegimo procesą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lang="en"/>
              <a:t>Žmogiškos klaidos: kažkas pamirštama padaryti ar padaroma klaidingai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Galimas sprendimas: diegimo automatizavimas. Diegimo skriptas tarnauja, kaip proceso dokumentacija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Dažnai pasitaikantys  išleidimo anti pattern’ai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Diegimas vykdomas tik pabaigus visus programavimo darbus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Pasiliekama per mažai laiko susikonfiguruoti aplinkas ir procesus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Testavimas daromas lokaliuose kompiuteriuose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Dažnai produkcijos aplinka skiriasi nuo lokalius, dėl ko per vėlai pamatomos įgyvendinimo klaidos. Kuo ilgiau tęsiasi programavimas, tuo </a:t>
            </a:r>
            <a:r>
              <a:rPr lang="en"/>
              <a:t>būna </a:t>
            </a:r>
            <a:r>
              <a:rPr lang="en"/>
              <a:t>sunkiau jas pataisyti. 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lang="en"/>
              <a:t>Pvz. programuojama ant Windows OS, o diegiama į Linux serverius (failų pavadinimų klaidos)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Sprendimas: į programavimo procesą įtraukti diegimą, kad iki išleidimo būtų ištestuoti visi įmanomi scenarijai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Dažnai pasitaikantys  išleidimo anti pattern’ai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Rankinis konfigūracijų tvarkymas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Sistema tinkamai veikia testinėje aplinkoje, bet “lūžta” produkcinėje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Sistemų administratoriai ilgai užtrunka paruošti naują aplinką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-"/>
            </a:pPr>
            <a:r>
              <a:rPr lang="en"/>
              <a:t>Negalima lengvai grįžti prie anksčiau veikusios konfigūracijos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Sprendimas: Konfigūracijos valdymas turi buti versijuonuojamas, automatizuotas ir audituojamas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Apibendrinant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Šitų antipatternų padeda išvengti dažnas ir automatizuotas diegimas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Jam yra svarbu gauti grįžtamąjį ryšį (feedback):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Kiekvienas pakeitimas turi paleisti grįžtamojo ryšio procesą, kuris duoda informacijos, ar jis nieko nenugriovė (sėkmingas kompiliavimas, automatinių testų paleidimas, statinė analizė)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Grįžtamasis ryšys turi būti gaunamas kaip įmanoma greičiau ir nenaudoti nereikalingų resursų (sustabdyti tolimesnį diegimą) (viskas yra automatizuota ir nepriklausoma nuo žmonių laiko, greiti testai)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Diegimo komanda turi gauti informaciją ir veikti - pastoviai tobulinti procesą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Programinės įrangos diegimo principai	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Patikimas, besikartojantis procesas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Kaip galima daugiau automatizuoti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Versijavimo sistemos naudojimas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Problematiškiausias vietas vykdyti dažniau (releases, documentation)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Integruotas kokybės užtikrinimas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Naujas funkcionalumas yra užbaigtas kai pasiekiamas galutiniams vartotojams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Visa komanda yra įtraukta į procesą</a:t>
            </a:r>
          </a:p>
          <a:p>
            <a:pPr indent="-317500" lvl="0" marL="457200">
              <a:spcBef>
                <a:spcPts val="0"/>
              </a:spcBef>
              <a:buSzPts val="1400"/>
              <a:buChar char="-"/>
            </a:pPr>
            <a:r>
              <a:rPr lang="en"/>
              <a:t>Pastovus tobulėjimas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 Visma Google Slide Templat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